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1"/>
  </p:sldMasterIdLst>
  <p:sldIdLst>
    <p:sldId id="256" r:id="rId2"/>
    <p:sldId id="257" r:id="rId3"/>
    <p:sldId id="265" r:id="rId4"/>
    <p:sldId id="266" r:id="rId5"/>
    <p:sldId id="264" r:id="rId6"/>
    <p:sldId id="258" r:id="rId7"/>
    <p:sldId id="259" r:id="rId8"/>
    <p:sldId id="267" r:id="rId9"/>
    <p:sldId id="262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C2A"/>
    <a:srgbClr val="2C1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20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7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9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2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9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4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0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5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D7CE82-7E11-D447-BC94-BBF0C9F759C0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B18F04-C868-6B46-8E2D-1F79CEFEF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5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coos.org/data/habs/species.php?specie=Alexandrium%20spp" TargetMode="External"/><Relationship Id="rId2" Type="http://schemas.openxmlformats.org/officeDocument/2006/relationships/hyperlink" Target="https://www.ncbi.nlm.nih.gov/pmc/articles/PMC326982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topics/neuroscience/saxitoxi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269821/table/T1/?report=objectonl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6B12-5DC6-BF4A-873E-2DA28694A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Toxicity and Phytoplankton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0A46F-15C3-DD48-9DBA-E417780FD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14E6D-224F-AD47-BB24-CB310789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D02E-A339-8342-917E-CD19D3EF5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https://www.ncbi.nlm.nih.gov/pmc/articles/PMC3269821/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http://www.sccoos.org/data/habs/species.php?specie=Alexandrium%20spp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161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9557750-EBE5-2147-BD77-DE8ECC445E4C}"/>
              </a:ext>
            </a:extLst>
          </p:cNvPr>
          <p:cNvGrpSpPr/>
          <p:nvPr/>
        </p:nvGrpSpPr>
        <p:grpSpPr>
          <a:xfrm>
            <a:off x="2956238" y="108857"/>
            <a:ext cx="6165587" cy="6858000"/>
            <a:chOff x="2956238" y="108857"/>
            <a:chExt cx="6165587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30F561B-3A82-4E47-9679-8C23401F2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6238" y="108857"/>
              <a:ext cx="6165587" cy="6858000"/>
            </a:xfrm>
            <a:prstGeom prst="rect">
              <a:avLst/>
            </a:prstGeom>
          </p:spPr>
        </p:pic>
        <p:pic>
          <p:nvPicPr>
            <p:cNvPr id="5" name="Content Placeholder 3">
              <a:extLst>
                <a:ext uri="{FF2B5EF4-FFF2-40B4-BE49-F238E27FC236}">
                  <a16:creationId xmlns:a16="http://schemas.microsoft.com/office/drawing/2014/main" id="{BE4ABCFD-3244-1E49-9148-191D9FB72C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1" t="11642" r="5248" b="11738"/>
            <a:stretch/>
          </p:blipFill>
          <p:spPr>
            <a:xfrm rot="16200000">
              <a:off x="4478631" y="336466"/>
              <a:ext cx="3120800" cy="542720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171C0A-ED65-D146-A021-B422C0C78607}"/>
                </a:ext>
              </a:extLst>
            </p:cNvPr>
            <p:cNvSpPr txBox="1"/>
            <p:nvPr/>
          </p:nvSpPr>
          <p:spPr>
            <a:xfrm>
              <a:off x="3295930" y="4987802"/>
              <a:ext cx="5427207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ALEXANDRIUM CATANELLA</a:t>
              </a:r>
            </a:p>
            <a:p>
              <a:pPr algn="ctr"/>
              <a:r>
                <a:rPr lang="en-US" sz="16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For the Production of </a:t>
              </a:r>
            </a:p>
            <a:p>
              <a:pPr algn="ctr">
                <a:spcBef>
                  <a:spcPts val="600"/>
                </a:spcBef>
              </a:pPr>
              <a:r>
                <a:rPr lang="en-US" sz="32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SAXITOXINS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23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D81DC-8B88-824C-8493-72616FBB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Domoic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B646-B92F-A744-83BB-B074FAB2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2" y="1825624"/>
            <a:ext cx="5840362" cy="4870143"/>
          </a:xfrm>
        </p:spPr>
        <p:txBody>
          <a:bodyPr>
            <a:normAutofit/>
          </a:bodyPr>
          <a:lstStyle/>
          <a:p>
            <a:r>
              <a:rPr lang="en-US" b="1" i="1" u="sng" dirty="0"/>
              <a:t>Amnesic shellfish poisoning (ASP)</a:t>
            </a:r>
          </a:p>
          <a:p>
            <a:r>
              <a:rPr lang="en-US" dirty="0"/>
              <a:t> </a:t>
            </a:r>
            <a:r>
              <a:rPr lang="en-US" i="1" dirty="0"/>
              <a:t>Pseudo-</a:t>
            </a:r>
            <a:r>
              <a:rPr lang="en-US" i="1" dirty="0" err="1"/>
              <a:t>nitzschia</a:t>
            </a:r>
            <a:r>
              <a:rPr lang="en-US" i="1" dirty="0"/>
              <a:t> </a:t>
            </a:r>
            <a:r>
              <a:rPr lang="en-US" b="1" i="1" dirty="0"/>
              <a:t>(Diatom)</a:t>
            </a:r>
            <a:endParaRPr lang="en-US" dirty="0"/>
          </a:p>
          <a:p>
            <a:r>
              <a:rPr lang="en-US" dirty="0"/>
              <a:t>toxic to marine mammals and seabirds, as well as to humans. </a:t>
            </a:r>
          </a:p>
          <a:p>
            <a:r>
              <a:rPr lang="en-US" dirty="0"/>
              <a:t>gastrointestinal disorders and neurological problems. One of the primary symptoms, amnesia, led to the naming of the syndrome as amnesic shellfish poisoning (ASP).</a:t>
            </a:r>
          </a:p>
          <a:p>
            <a:r>
              <a:rPr lang="en-US" dirty="0"/>
              <a:t>In California, DA was first recognized in September 1991 in Monterey Bay, when the deaths of more than 100 brown pelicans and cormorants </a:t>
            </a:r>
          </a:p>
          <a:p>
            <a:r>
              <a:rPr lang="en-US" i="1" dirty="0"/>
              <a:t>Pseudo-</a:t>
            </a:r>
            <a:r>
              <a:rPr lang="en-US" i="1" dirty="0" err="1"/>
              <a:t>nitzschia</a:t>
            </a:r>
            <a:r>
              <a:rPr lang="en-US" i="1" dirty="0"/>
              <a:t> </a:t>
            </a:r>
            <a:r>
              <a:rPr lang="en-US" i="1" dirty="0" err="1"/>
              <a:t>australis</a:t>
            </a:r>
            <a:r>
              <a:rPr lang="en-US" dirty="0"/>
              <a:t> and </a:t>
            </a:r>
            <a:r>
              <a:rPr lang="en-US" i="1" dirty="0"/>
              <a:t>Pseudo-</a:t>
            </a:r>
            <a:r>
              <a:rPr lang="en-US" i="1" dirty="0" err="1"/>
              <a:t>nitzschia</a:t>
            </a:r>
            <a:r>
              <a:rPr lang="en-US" i="1" dirty="0"/>
              <a:t> </a:t>
            </a:r>
            <a:r>
              <a:rPr lang="en-US" i="1" dirty="0" err="1"/>
              <a:t>multiseries</a:t>
            </a:r>
            <a:r>
              <a:rPr lang="en-US" dirty="0"/>
              <a:t> are the main toxin producers locally</a:t>
            </a:r>
          </a:p>
          <a:p>
            <a:endParaRPr lang="en-US" b="1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A304C-89E7-CF4F-9BB3-18014FBA4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393108"/>
            <a:ext cx="54864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8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E8D7-72D9-3848-9EFD-D54BFA17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Okadaic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515F-5D91-9945-973D-01BD6F48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94" y="1825625"/>
            <a:ext cx="5766619" cy="4351338"/>
          </a:xfrm>
        </p:spPr>
        <p:txBody>
          <a:bodyPr>
            <a:normAutofit/>
          </a:bodyPr>
          <a:lstStyle/>
          <a:p>
            <a:r>
              <a:rPr lang="en-US" b="1" i="1" u="sng" dirty="0" err="1"/>
              <a:t>Diarrhetic</a:t>
            </a:r>
            <a:r>
              <a:rPr lang="en-US" b="1" i="1" u="sng" dirty="0"/>
              <a:t> shellfish poisoning (DSP)</a:t>
            </a:r>
          </a:p>
          <a:p>
            <a:r>
              <a:rPr lang="en-US" i="1" dirty="0" err="1"/>
              <a:t>Dinophysis</a:t>
            </a:r>
            <a:r>
              <a:rPr lang="en-US" dirty="0"/>
              <a:t> </a:t>
            </a:r>
            <a:r>
              <a:rPr lang="en-US" b="1" i="1" dirty="0"/>
              <a:t>(Dinoflagellate) </a:t>
            </a:r>
            <a:r>
              <a:rPr lang="en-US" dirty="0"/>
              <a:t>produce okadaic acid </a:t>
            </a:r>
          </a:p>
          <a:p>
            <a:r>
              <a:rPr lang="en-US" dirty="0"/>
              <a:t>mild gastrointestinal disorder, nausea, vomiting, diarrhea, and abdominal pain accompanied by chills, headache, and fever. </a:t>
            </a:r>
          </a:p>
          <a:p>
            <a:r>
              <a:rPr lang="en-US" i="1" dirty="0" err="1"/>
              <a:t>Dinophysis</a:t>
            </a:r>
            <a:r>
              <a:rPr lang="en-US" dirty="0"/>
              <a:t> occur in Southern California waters on a regular basis, and the presence of okadaic acid has been detected in California.</a:t>
            </a:r>
            <a:endParaRPr lang="en-US" b="1" i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5719C-3D66-2F49-ABF0-9D948EEE1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971" y="0"/>
            <a:ext cx="5754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F9F1-92BA-7A4D-B442-18D07CA4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Yessotoxin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DC145-2C44-7247-9AF1-D89E7E40A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21594" cy="4351338"/>
          </a:xfrm>
        </p:spPr>
        <p:txBody>
          <a:bodyPr>
            <a:normAutofit/>
          </a:bodyPr>
          <a:lstStyle/>
          <a:p>
            <a:r>
              <a:rPr lang="en-US" b="1" i="1" u="sng" dirty="0" err="1"/>
              <a:t>Diarrhetic</a:t>
            </a:r>
            <a:r>
              <a:rPr lang="en-US" b="1" i="1" u="sng" dirty="0"/>
              <a:t> shellfish poison (DSP) ??</a:t>
            </a:r>
          </a:p>
          <a:p>
            <a:r>
              <a:rPr lang="en-US" i="1" dirty="0" err="1"/>
              <a:t>Lingulodinium</a:t>
            </a:r>
            <a:r>
              <a:rPr lang="en-US" i="1" dirty="0"/>
              <a:t> </a:t>
            </a:r>
            <a:r>
              <a:rPr lang="en-US" i="1" dirty="0" err="1"/>
              <a:t>polyedrum</a:t>
            </a:r>
            <a:r>
              <a:rPr lang="en-US" i="1" dirty="0"/>
              <a:t> </a:t>
            </a:r>
            <a:r>
              <a:rPr lang="en-US" b="1" i="1" dirty="0"/>
              <a:t>(Dinoflagellate)</a:t>
            </a:r>
            <a:endParaRPr lang="en-US" i="1" dirty="0"/>
          </a:p>
          <a:p>
            <a:r>
              <a:rPr lang="en-US" dirty="0"/>
              <a:t>red colored blooms in warm coastal waters of Southern California. </a:t>
            </a:r>
          </a:p>
          <a:p>
            <a:r>
              <a:rPr lang="en-US" dirty="0"/>
              <a:t>displays of phosphorescence at night.</a:t>
            </a:r>
          </a:p>
          <a:p>
            <a:r>
              <a:rPr lang="en-US" dirty="0"/>
              <a:t>Recent research shows the </a:t>
            </a:r>
            <a:r>
              <a:rPr lang="en-US" dirty="0" err="1"/>
              <a:t>yessotoxin</a:t>
            </a:r>
            <a:r>
              <a:rPr lang="en-US" dirty="0"/>
              <a:t> chemistry and toxicology differ distinctly from the DSP toxin family. </a:t>
            </a:r>
            <a:r>
              <a:rPr lang="en-US" dirty="0" err="1"/>
              <a:t>Yessotoxin</a:t>
            </a:r>
            <a:r>
              <a:rPr lang="en-US" dirty="0"/>
              <a:t> is now separated in its own phycotoxin group.</a:t>
            </a:r>
          </a:p>
          <a:p>
            <a:endParaRPr lang="en-US" i="1" dirty="0"/>
          </a:p>
          <a:p>
            <a:endParaRPr lang="en-US" b="1" i="1" u="sng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101E4-DC73-5F43-BD2A-6A546E83B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754063"/>
            <a:ext cx="558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C2DA4-A281-C44F-8C01-A1EB6921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Saxitoxins</a:t>
            </a:r>
            <a:endParaRPr lang="en-US" sz="4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205ADB-8233-8F4E-89A1-9A75187B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825625"/>
            <a:ext cx="5733698" cy="4351338"/>
          </a:xfrm>
        </p:spPr>
        <p:txBody>
          <a:bodyPr anchor="t">
            <a:noAutofit/>
          </a:bodyPr>
          <a:lstStyle/>
          <a:p>
            <a:pPr marL="342900" indent="-342900"/>
            <a:r>
              <a:rPr lang="en-US" sz="2600" b="1" i="1" u="sng" dirty="0"/>
              <a:t>Paralytic shellfish poisoning (PSP)</a:t>
            </a:r>
          </a:p>
          <a:p>
            <a:pPr marL="342900" indent="-342900"/>
            <a:r>
              <a:rPr lang="en-US" sz="2600" i="1" dirty="0" err="1"/>
              <a:t>Alexandrium</a:t>
            </a:r>
            <a:r>
              <a:rPr lang="en-US" sz="2600" i="1" dirty="0"/>
              <a:t> </a:t>
            </a:r>
            <a:r>
              <a:rPr lang="en-US" sz="2600" i="1" dirty="0" err="1"/>
              <a:t>catanella</a:t>
            </a:r>
            <a:r>
              <a:rPr lang="en-US" sz="2600" i="1" dirty="0"/>
              <a:t> </a:t>
            </a:r>
            <a:r>
              <a:rPr lang="en-US" sz="2600" b="1" i="1" dirty="0"/>
              <a:t>(Dinoflagellate)</a:t>
            </a:r>
            <a:endParaRPr lang="en-US" sz="2600" b="1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First discovered in CA in 1927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100+ people ill in Central CA</a:t>
            </a:r>
          </a:p>
          <a:p>
            <a:pPr marL="342900" indent="-342900"/>
            <a:r>
              <a:rPr lang="en-US" sz="2600" dirty="0"/>
              <a:t>Ingestion of </a:t>
            </a:r>
            <a:r>
              <a:rPr lang="en-US" sz="2600" dirty="0" err="1"/>
              <a:t>saxitoxin</a:t>
            </a:r>
            <a:r>
              <a:rPr lang="en-US" sz="2600" dirty="0"/>
              <a:t> by humans, primarily through eating shellfish, can result in numbness, ataxia, incoherence, and in extreme cases respiratory paralysis and death.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Saxitoxin</a:t>
            </a:r>
            <a:r>
              <a:rPr lang="en-US" sz="2600" dirty="0"/>
              <a:t> is one of the </a:t>
            </a:r>
            <a:r>
              <a:rPr lang="en-US" sz="2600" b="1" i="1" dirty="0"/>
              <a:t>most deadly </a:t>
            </a:r>
            <a:r>
              <a:rPr lang="en-US" sz="2600" dirty="0"/>
              <a:t>algal toxins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31A98E-B157-8243-AA7F-5BE22AE06DDA}"/>
              </a:ext>
            </a:extLst>
          </p:cNvPr>
          <p:cNvGrpSpPr/>
          <p:nvPr/>
        </p:nvGrpSpPr>
        <p:grpSpPr>
          <a:xfrm>
            <a:off x="6220396" y="0"/>
            <a:ext cx="6165587" cy="6858000"/>
            <a:chOff x="2956238" y="108857"/>
            <a:chExt cx="6165587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AC95F0-9BE0-2243-9928-7C3C07863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6238" y="108857"/>
              <a:ext cx="6165587" cy="6858000"/>
            </a:xfrm>
            <a:prstGeom prst="rect">
              <a:avLst/>
            </a:prstGeom>
          </p:spPr>
        </p:pic>
        <p:pic>
          <p:nvPicPr>
            <p:cNvPr id="12" name="Content Placeholder 3">
              <a:extLst>
                <a:ext uri="{FF2B5EF4-FFF2-40B4-BE49-F238E27FC236}">
                  <a16:creationId xmlns:a16="http://schemas.microsoft.com/office/drawing/2014/main" id="{B4530336-EC98-6F40-8A46-37F007BF33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1" t="11642" r="5248" b="11738"/>
            <a:stretch/>
          </p:blipFill>
          <p:spPr>
            <a:xfrm rot="16200000">
              <a:off x="4478631" y="336466"/>
              <a:ext cx="3120800" cy="5427206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7DDDB5-AA3F-9047-B590-9CB22C6B00C7}"/>
                </a:ext>
              </a:extLst>
            </p:cNvPr>
            <p:cNvSpPr txBox="1"/>
            <p:nvPr/>
          </p:nvSpPr>
          <p:spPr>
            <a:xfrm>
              <a:off x="3295930" y="4987802"/>
              <a:ext cx="5427207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ALEXANDRIUM CATANELLA</a:t>
              </a:r>
            </a:p>
            <a:p>
              <a:pPr algn="ctr"/>
              <a:r>
                <a:rPr lang="en-US" sz="16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For the Production of </a:t>
              </a:r>
            </a:p>
            <a:p>
              <a:pPr algn="ctr">
                <a:spcBef>
                  <a:spcPts val="600"/>
                </a:spcBef>
              </a:pPr>
              <a:r>
                <a:rPr lang="en-US" sz="3200" b="1" spc="300" dirty="0">
                  <a:solidFill>
                    <a:srgbClr val="4F3C2A"/>
                  </a:solidFill>
                  <a:latin typeface="Footlight MT Light" panose="0204060206030A020304" pitchFamily="18" charset="77"/>
                </a:rPr>
                <a:t>SAXITOXINS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7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B5221-1A51-EB4D-80B3-23B7E265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Alexandrium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78CCC-7924-3245-96F4-4CCAE35AC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2200"/>
              </a:spcBef>
              <a:spcAft>
                <a:spcPts val="1200"/>
              </a:spcAft>
            </a:pPr>
            <a:r>
              <a:rPr lang="en-US" dirty="0"/>
              <a:t>30 defined species in this genus, at least half are known to be toxic or have otherwise harmful effects</a:t>
            </a:r>
          </a:p>
          <a:p>
            <a:pPr>
              <a:spcBef>
                <a:spcPts val="2200"/>
              </a:spcBef>
              <a:spcAft>
                <a:spcPts val="1200"/>
              </a:spcAft>
            </a:pPr>
            <a:r>
              <a:rPr lang="en-US" b="1" i="1" dirty="0"/>
              <a:t>Three different families of toxins</a:t>
            </a:r>
          </a:p>
          <a:p>
            <a:pPr>
              <a:spcBef>
                <a:spcPts val="2200"/>
              </a:spcBef>
              <a:spcAft>
                <a:spcPts val="1200"/>
              </a:spcAft>
            </a:pPr>
            <a:r>
              <a:rPr lang="en-US" dirty="0"/>
              <a:t>Suite of allelochemicals</a:t>
            </a:r>
          </a:p>
        </p:txBody>
      </p:sp>
    </p:spTree>
    <p:extLst>
      <p:ext uri="{BB962C8B-B14F-4D97-AF65-F5344CB8AC3E}">
        <p14:creationId xmlns:p14="http://schemas.microsoft.com/office/powerpoint/2010/main" val="239461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75D1D-A3D7-9940-8C94-1E170131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Toxins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54781-123E-5F4E-A03E-F8156E7E3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825625"/>
            <a:ext cx="11164529" cy="4351338"/>
          </a:xfrm>
        </p:spPr>
        <p:txBody>
          <a:bodyPr>
            <a:normAutofit/>
          </a:bodyPr>
          <a:lstStyle/>
          <a:p>
            <a:r>
              <a:rPr lang="en-US" dirty="0" err="1"/>
              <a:t>saxitoxins</a:t>
            </a:r>
            <a:r>
              <a:rPr lang="en-US" dirty="0"/>
              <a:t>, </a:t>
            </a:r>
            <a:r>
              <a:rPr lang="en-US" dirty="0" err="1"/>
              <a:t>spirolides</a:t>
            </a:r>
            <a:r>
              <a:rPr lang="en-US" dirty="0"/>
              <a:t>, and </a:t>
            </a:r>
            <a:r>
              <a:rPr lang="en-US" dirty="0" err="1"/>
              <a:t>goniodomins</a:t>
            </a:r>
            <a:r>
              <a:rPr lang="en-US" dirty="0"/>
              <a:t>. </a:t>
            </a:r>
          </a:p>
          <a:p>
            <a:r>
              <a:rPr lang="en-US" dirty="0"/>
              <a:t>This toxigenic diversity is not found in any other HAB genus.</a:t>
            </a:r>
          </a:p>
          <a:p>
            <a:endParaRPr lang="en-US" dirty="0"/>
          </a:p>
          <a:p>
            <a:r>
              <a:rPr lang="en-US" dirty="0" err="1"/>
              <a:t>saxitoxins</a:t>
            </a:r>
            <a:r>
              <a:rPr lang="en-US" dirty="0"/>
              <a:t>, responsible for outbreaks of </a:t>
            </a:r>
            <a:r>
              <a:rPr lang="en-US" b="1" i="1" u="sng" dirty="0"/>
              <a:t>paralytic shellfish poisoning (PSP)</a:t>
            </a:r>
          </a:p>
          <a:p>
            <a:endParaRPr lang="en-US" dirty="0"/>
          </a:p>
          <a:p>
            <a:r>
              <a:rPr lang="en-US" dirty="0"/>
              <a:t>sodium-channel blocking neurotoxins act ecologically as a classic chemical defense against grazers and competitors </a:t>
            </a:r>
          </a:p>
          <a:p>
            <a:pPr lvl="1"/>
            <a:r>
              <a:rPr lang="en-US" dirty="0"/>
              <a:t>This interpretation is now considered overly simplistic or perhaps even generally inaccurate for </a:t>
            </a:r>
            <a:r>
              <a:rPr lang="en-US" i="1" dirty="0" err="1"/>
              <a:t>Alexandrium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85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BB7C-DC97-E741-89C3-D6811FE5A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Saxitoxin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852C-B0F9-EA41-90DE-5E5EC316A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“Because this toxin molecule is not a protein, it is more stable in extremes of temperature and </a:t>
            </a:r>
            <a:r>
              <a:rPr lang="en-US" dirty="0" err="1">
                <a:effectLst/>
              </a:rPr>
              <a:t>pH.</a:t>
            </a:r>
            <a:r>
              <a:rPr lang="en-US" dirty="0">
                <a:effectLst/>
              </a:rPr>
              <a:t> It has a lethal human dose of approximately 0.2 mg for the average adult and is approximately 1000 times more toxic than the chemical warfare agent sarin.”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it works – Blocks the ability of your nerve cells to receive chemical signals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  <a:hlinkClick r:id="rId2"/>
              </a:rPr>
              <a:t>https://www.sciencedirect.com/topics/neuroscience/saxitoxin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2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460F-9F70-E54A-B014-4B1D9DDA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Toxins for </a:t>
            </a:r>
            <a:r>
              <a:rPr lang="en-US" dirty="0" err="1"/>
              <a:t>Alexandrium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BC91-CBFB-A044-A139-C05D5F5CE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https://www.ncbi.nlm.nih.gov/pmc/articles/PMC3269821/table/T1/?report=objectonly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48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{CF7C19F6-208A-654E-832C-FADBD4D11E61}tf10001058</Template>
  <TotalTime>1161</TotalTime>
  <Words>334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Footlight MT Light</vt:lpstr>
      <vt:lpstr>Celestial</vt:lpstr>
      <vt:lpstr>Toxicity and Phytoplankton</vt:lpstr>
      <vt:lpstr>Domoic Acid</vt:lpstr>
      <vt:lpstr>Okadaic Acid</vt:lpstr>
      <vt:lpstr>Yessotoxin</vt:lpstr>
      <vt:lpstr>Saxitoxins</vt:lpstr>
      <vt:lpstr>Alexandrium</vt:lpstr>
      <vt:lpstr>Toxins</vt:lpstr>
      <vt:lpstr>Saxitoxin</vt:lpstr>
      <vt:lpstr>Table of Toxins for Alexandrium</vt:lpstr>
      <vt:lpstr>Articles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Toxicity and Phytoplankton</dc:title>
  <dc:creator>jill.k.lemon@gmail.com</dc:creator>
  <cp:lastModifiedBy>jill.k.lemon@gmail.com</cp:lastModifiedBy>
  <cp:revision>15</cp:revision>
  <dcterms:created xsi:type="dcterms:W3CDTF">2018-08-23T20:21:49Z</dcterms:created>
  <dcterms:modified xsi:type="dcterms:W3CDTF">2018-08-24T15:43:06Z</dcterms:modified>
</cp:coreProperties>
</file>